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278" r:id="rId7"/>
    <p:sldId id="271" r:id="rId8"/>
    <p:sldId id="265" r:id="rId9"/>
    <p:sldId id="279" r:id="rId10"/>
    <p:sldId id="260" r:id="rId11"/>
    <p:sldId id="258" r:id="rId12"/>
    <p:sldId id="259" r:id="rId13"/>
    <p:sldId id="263" r:id="rId14"/>
    <p:sldId id="264" r:id="rId15"/>
    <p:sldId id="266" r:id="rId16"/>
    <p:sldId id="267" r:id="rId17"/>
    <p:sldId id="268" r:id="rId18"/>
    <p:sldId id="269" r:id="rId19"/>
    <p:sldId id="270" r:id="rId20"/>
    <p:sldId id="272"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41" autoAdjust="0"/>
  </p:normalViewPr>
  <p:slideViewPr>
    <p:cSldViewPr snapToGrid="0">
      <p:cViewPr varScale="1">
        <p:scale>
          <a:sx n="55" d="100"/>
          <a:sy n="55" d="100"/>
        </p:scale>
        <p:origin x="1096" y="3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12/25/2024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073818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7.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381965" y="1051560"/>
            <a:ext cx="10521387" cy="5166359"/>
          </a:xfrm>
        </p:spPr>
        <p:txBody>
          <a:bodyPr/>
          <a:lstStyle/>
          <a:p>
            <a:r>
              <a:rPr lang="en-US" sz="6600" dirty="0"/>
              <a:t>PREDICTING THE OPERATIONAL STATUS OF WATER ACCESS POINT IN TANZANIA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48D8B4-2254-B514-5DCD-88A82AF7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9" y="833438"/>
            <a:ext cx="9907928"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42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FARAH</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bg1"/>
                  </a:solidFill>
                </a:ln>
                <a:noFill/>
                <a:effectLst/>
                <a:uLnTx/>
                <a:uFillTx/>
                <a:latin typeface="+mj-lt"/>
                <a:ea typeface="+mn-ea"/>
                <a:cs typeface="+mn-cs"/>
              </a:rPr>
              <a:t>competition</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a:t>Convenient</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a:lstStyle/>
          <a:p>
            <a:r>
              <a:rPr lang="en-US" dirty="0"/>
              <a:t>A</a:t>
            </a:r>
          </a:p>
        </p:txBody>
      </p:sp>
      <p:sp>
        <p:nvSpPr>
          <p:cNvPr id="25" name="Text Placehold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a:lstStyle/>
          <a:p>
            <a:r>
              <a:rPr lang="en-US" dirty="0"/>
              <a:t>Contoso</a:t>
            </a:r>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a:t>Expensive​</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a:t>Affordable</a:t>
            </a:r>
          </a:p>
        </p:txBody>
      </p:sp>
      <p:sp>
        <p:nvSpPr>
          <p:cNvPr id="22" name="Text Placehold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a:lstStyle/>
          <a:p>
            <a:r>
              <a:rPr lang="en-US" dirty="0"/>
              <a:t>D</a:t>
            </a:r>
          </a:p>
        </p:txBody>
      </p:sp>
      <p:sp>
        <p:nvSpPr>
          <p:cNvPr id="21" name="Text Placehold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a:lstStyle/>
          <a:p>
            <a:r>
              <a:rPr lang="en-US" dirty="0"/>
              <a:t>E</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a:lstStyle/>
          <a:p>
            <a:r>
              <a:rPr lang="en-US" dirty="0"/>
              <a:t>B</a:t>
            </a:r>
          </a:p>
        </p:txBody>
      </p:sp>
      <p:sp>
        <p:nvSpPr>
          <p:cNvPr id="24" name="Text Placehold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a:lstStyle/>
          <a:p>
            <a:r>
              <a:rPr lang="en-US" dirty="0"/>
              <a:t>C</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37" name="Rectangle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253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Growth strategy</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How we’ll scale in the future​</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Feb 20xx</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May 20xx</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Oct 20xx</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lstStyle/>
          <a:p>
            <a:r>
              <a:rPr lang="en-US" dirty="0"/>
              <a:t>Release the app to the general public and monitor press and regional market trends</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a:t>Gather feedback from the start up community to expand availability of the product</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3" name="Text Placeholder 2">
            <a:extLst>
              <a:ext uri="{FF2B5EF4-FFF2-40B4-BE49-F238E27FC236}">
                <a16:creationId xmlns:a16="http://schemas.microsoft.com/office/drawing/2014/main" id="{5EC02B1C-5124-A35C-E49F-5A70DEB2AD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1353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Traction</a:t>
            </a:r>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a:lstStyle/>
          <a:p>
            <a:r>
              <a:rPr lang="en-US" dirty="0"/>
              <a:t>Key Metrics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1005390803"/>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1005564">
                  <a:extLst>
                    <a:ext uri="{9D8B030D-6E8A-4147-A177-3AD203B41FA5}">
                      <a16:colId xmlns:a16="http://schemas.microsoft.com/office/drawing/2014/main" val="3308918160"/>
                    </a:ext>
                  </a:extLst>
                </a:gridCol>
                <a:gridCol w="1028481">
                  <a:extLst>
                    <a:ext uri="{9D8B030D-6E8A-4147-A177-3AD203B41FA5}">
                      <a16:colId xmlns:a16="http://schemas.microsoft.com/office/drawing/2014/main" val="1854486728"/>
                    </a:ext>
                  </a:extLst>
                </a:gridCol>
                <a:gridCol w="1121041">
                  <a:extLst>
                    <a:ext uri="{9D8B030D-6E8A-4147-A177-3AD203B41FA5}">
                      <a16:colId xmlns:a16="http://schemas.microsoft.com/office/drawing/2014/main" val="1808496511"/>
                    </a:ext>
                  </a:extLst>
                </a:gridCol>
              </a:tblGrid>
              <a:tr h="602110">
                <a:tc>
                  <a:txBody>
                    <a:bodyPr/>
                    <a:lstStyle/>
                    <a:p>
                      <a:pPr algn="r"/>
                      <a:endParaRPr lang="en-US" sz="1100" cap="all" spc="4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clients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orders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Gross avenue</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$7,000​</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20​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$16,000​</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$25,000​</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40​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tc>
                <a:extLst>
                  <a:ext uri="{0D108BD9-81ED-4DB2-BD59-A6C34878D82A}">
                    <a16:rowId xmlns:a16="http://schemas.microsoft.com/office/drawing/2014/main" val="1849756459"/>
                  </a:ext>
                </a:extLst>
              </a:tr>
            </a:tbl>
          </a:graphicData>
        </a:graphic>
      </p:graphicFrame>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a:lstStyle/>
          <a:p>
            <a:r>
              <a:rPr lang="en-US" dirty="0"/>
              <a:t>Revenue by year</a:t>
            </a:r>
          </a:p>
        </p:txBody>
      </p:sp>
      <p:graphicFrame>
        <p:nvGraphicFramePr>
          <p:cNvPr id="48" name="Content Placeholder 37" descr="Bar chart">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3677444235"/>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2"/>
          </a:graphicData>
        </a:graphic>
      </p:graphicFrame>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43330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B4460716-6BD7-42C5-884B-FB370E074348}"/>
              </a:ext>
            </a:extLst>
          </p:cNvPr>
          <p:cNvSpPr>
            <a:spLocks noGrp="1"/>
          </p:cNvSpPr>
          <p:nvPr>
            <p:ph type="title"/>
          </p:nvPr>
        </p:nvSpPr>
        <p:spPr/>
        <p:txBody>
          <a:bodyPr/>
          <a:lstStyle/>
          <a:p>
            <a:r>
              <a:rPr lang="en-US" dirty="0"/>
              <a:t>Two-year action plan</a:t>
            </a:r>
          </a:p>
        </p:txBody>
      </p:sp>
      <p:sp>
        <p:nvSpPr>
          <p:cNvPr id="99" name="Text Placehold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a:lstStyle/>
          <a:p>
            <a:r>
              <a:rPr lang="en-ZA" dirty="0"/>
              <a:t>Run focus groups​</a:t>
            </a:r>
            <a:endParaRPr lang="en-US" dirty="0"/>
          </a:p>
        </p:txBody>
      </p:sp>
      <p:sp>
        <p:nvSpPr>
          <p:cNvPr id="100" name="Text Placehold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a:lstStyle/>
          <a:p>
            <a:r>
              <a:rPr lang="en-ZA" dirty="0"/>
              <a:t>Gather feedback​</a:t>
            </a:r>
            <a:endParaRPr lang="en-US" dirty="0"/>
          </a:p>
        </p:txBody>
      </p:sp>
      <p:sp>
        <p:nvSpPr>
          <p:cNvPr id="39" name="Text Placehold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12346" y="3170170"/>
            <a:ext cx="495300" cy="652276"/>
          </a:xfrm>
        </p:spPr>
        <p:txBody>
          <a:bodyPr/>
          <a:lstStyle/>
          <a:p>
            <a:r>
              <a:rPr lang="en-US" dirty="0"/>
              <a:t>Jan</a:t>
            </a:r>
          </a:p>
        </p:txBody>
      </p:sp>
      <p:sp>
        <p:nvSpPr>
          <p:cNvPr id="40" name="Text Placehold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495300" cy="652276"/>
          </a:xfrm>
        </p:spPr>
        <p:txBody>
          <a:bodyPr/>
          <a:lstStyle/>
          <a:p>
            <a:r>
              <a:rPr lang="en-US" dirty="0" err="1"/>
              <a:t>eb</a:t>
            </a:r>
            <a:endParaRPr lang="en-US" dirty="0"/>
          </a:p>
        </p:txBody>
      </p:sp>
      <p:sp>
        <p:nvSpPr>
          <p:cNvPr id="41" name="Text Placehold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495300" cy="652276"/>
          </a:xfrm>
        </p:spPr>
        <p:txBody>
          <a:bodyPr/>
          <a:lstStyle/>
          <a:p>
            <a:r>
              <a:rPr lang="en-US" dirty="0"/>
              <a:t>Mar</a:t>
            </a:r>
          </a:p>
        </p:txBody>
      </p:sp>
      <p:sp>
        <p:nvSpPr>
          <p:cNvPr id="42" name="Text Placehold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0591" y="3170170"/>
            <a:ext cx="495300" cy="652276"/>
          </a:xfrm>
        </p:spPr>
        <p:txBody>
          <a:bodyPr/>
          <a:lstStyle/>
          <a:p>
            <a:r>
              <a:rPr lang="en-US" dirty="0"/>
              <a:t>Apr</a:t>
            </a:r>
          </a:p>
        </p:txBody>
      </p:sp>
      <p:sp>
        <p:nvSpPr>
          <p:cNvPr id="44" name="Text Placehold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59421" y="3170170"/>
            <a:ext cx="495300" cy="652276"/>
          </a:xfrm>
        </p:spPr>
        <p:txBody>
          <a:bodyPr/>
          <a:lstStyle/>
          <a:p>
            <a:r>
              <a:rPr lang="en-US" dirty="0"/>
              <a:t>Jun</a:t>
            </a:r>
          </a:p>
        </p:txBody>
      </p:sp>
      <p:sp>
        <p:nvSpPr>
          <p:cNvPr id="45" name="Text Placehold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48836" y="3170170"/>
            <a:ext cx="495300" cy="652276"/>
          </a:xfrm>
        </p:spPr>
        <p:txBody>
          <a:bodyPr/>
          <a:lstStyle/>
          <a:p>
            <a:r>
              <a:rPr lang="en-US" dirty="0"/>
              <a:t>Jul</a:t>
            </a:r>
          </a:p>
        </p:txBody>
      </p:sp>
      <p:sp>
        <p:nvSpPr>
          <p:cNvPr id="46" name="Text Placehold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38251" y="3170170"/>
            <a:ext cx="495300" cy="652276"/>
          </a:xfrm>
        </p:spPr>
        <p:txBody>
          <a:bodyPr/>
          <a:lstStyle/>
          <a:p>
            <a:r>
              <a:rPr lang="en-US" dirty="0"/>
              <a:t>Aug</a:t>
            </a:r>
          </a:p>
        </p:txBody>
      </p:sp>
      <p:sp>
        <p:nvSpPr>
          <p:cNvPr id="47" name="Text Placehold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27666" y="3170170"/>
            <a:ext cx="495300" cy="652276"/>
          </a:xfrm>
        </p:spPr>
        <p:txBody>
          <a:bodyPr/>
          <a:lstStyle/>
          <a:p>
            <a:r>
              <a:rPr lang="en-US" dirty="0"/>
              <a:t>Sep</a:t>
            </a:r>
          </a:p>
        </p:txBody>
      </p:sp>
      <p:sp>
        <p:nvSpPr>
          <p:cNvPr id="48" name="Text Placehold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17081" y="3170170"/>
            <a:ext cx="495300" cy="652276"/>
          </a:xfrm>
        </p:spPr>
        <p:txBody>
          <a:bodyPr/>
          <a:lstStyle/>
          <a:p>
            <a:r>
              <a:rPr lang="en-US" dirty="0"/>
              <a:t>Oct</a:t>
            </a:r>
          </a:p>
        </p:txBody>
      </p:sp>
      <p:sp>
        <p:nvSpPr>
          <p:cNvPr id="49" name="Text Placehold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06496" y="3170170"/>
            <a:ext cx="495300" cy="652276"/>
          </a:xfrm>
        </p:spPr>
        <p:txBody>
          <a:bodyPr/>
          <a:lstStyle/>
          <a:p>
            <a:r>
              <a:rPr lang="en-US" dirty="0"/>
              <a:t>Nov</a:t>
            </a:r>
          </a:p>
        </p:txBody>
      </p:sp>
      <p:sp>
        <p:nvSpPr>
          <p:cNvPr id="50" name="Text Placehold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395907" y="3170170"/>
            <a:ext cx="495300" cy="652276"/>
          </a:xfrm>
        </p:spPr>
        <p:txBody>
          <a:bodyPr/>
          <a:lstStyle/>
          <a:p>
            <a:r>
              <a:rPr lang="en-US" dirty="0"/>
              <a:t>Dec</a:t>
            </a:r>
          </a:p>
        </p:txBody>
      </p:sp>
      <p:sp>
        <p:nvSpPr>
          <p:cNvPr id="134" name="Text Placehold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a:lstStyle/>
          <a:p>
            <a:r>
              <a:rPr lang="en-ZA" dirty="0"/>
              <a:t>Test with start ups​</a:t>
            </a:r>
            <a:endParaRPr lang="en-US" dirty="0"/>
          </a:p>
        </p:txBody>
      </p:sp>
      <p:sp>
        <p:nvSpPr>
          <p:cNvPr id="35" name="Text Placehold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a:normAutofit/>
          </a:bodyPr>
          <a:lstStyle/>
          <a:p>
            <a:r>
              <a:rPr lang="en-ZA" dirty="0"/>
              <a:t>Regional launch​</a:t>
            </a:r>
            <a:endParaRPr lang="en-US" dirty="0"/>
          </a:p>
        </p:txBody>
      </p:sp>
      <p:sp>
        <p:nvSpPr>
          <p:cNvPr id="135" name="Text Placehold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a:lstStyle/>
          <a:p>
            <a:r>
              <a:rPr lang="en-ZA" dirty="0"/>
              <a:t>Deliver to consumers​</a:t>
            </a:r>
            <a:endParaRPr lang="en-US" dirty="0"/>
          </a:p>
        </p:txBody>
      </p:sp>
      <p:sp>
        <p:nvSpPr>
          <p:cNvPr id="168" name="Text Placehold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a:normAutofit/>
          </a:bodyPr>
          <a:lstStyle/>
          <a:p>
            <a:r>
              <a:rPr lang="en-US" dirty="0"/>
              <a:t>20XX</a:t>
            </a:r>
          </a:p>
        </p:txBody>
      </p:sp>
      <p:sp>
        <p:nvSpPr>
          <p:cNvPr id="51" name="Text Placehold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12346" y="4871997"/>
            <a:ext cx="495300" cy="652272"/>
          </a:xfrm>
        </p:spPr>
        <p:txBody>
          <a:bodyPr/>
          <a:lstStyle/>
          <a:p>
            <a:r>
              <a:rPr lang="en-US" dirty="0"/>
              <a:t>Jan</a:t>
            </a:r>
          </a:p>
        </p:txBody>
      </p:sp>
      <p:sp>
        <p:nvSpPr>
          <p:cNvPr id="52" name="Text Placehold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495300" cy="652272"/>
          </a:xfrm>
        </p:spPr>
        <p:txBody>
          <a:bodyPr/>
          <a:lstStyle/>
          <a:p>
            <a:r>
              <a:rPr lang="en-US" dirty="0"/>
              <a:t>Feb</a:t>
            </a:r>
          </a:p>
        </p:txBody>
      </p:sp>
      <p:sp>
        <p:nvSpPr>
          <p:cNvPr id="53" name="Text Placeholder 52">
            <a:extLst>
              <a:ext uri="{FF2B5EF4-FFF2-40B4-BE49-F238E27FC236}">
                <a16:creationId xmlns:a16="http://schemas.microsoft.com/office/drawing/2014/main" id="{895A0D32-F9FD-400E-83C0-733100E37C0F}"/>
              </a:ext>
            </a:extLst>
          </p:cNvPr>
          <p:cNvSpPr>
            <a:spLocks noGrp="1"/>
          </p:cNvSpPr>
          <p:nvPr>
            <p:ph type="body" sz="quarter" idx="31"/>
          </p:nvPr>
        </p:nvSpPr>
        <p:spPr>
          <a:xfrm>
            <a:off x="3291176" y="4871997"/>
            <a:ext cx="495300" cy="652272"/>
          </a:xfrm>
        </p:spPr>
        <p:txBody>
          <a:bodyPr/>
          <a:lstStyle/>
          <a:p>
            <a:r>
              <a:rPr lang="en-US" dirty="0"/>
              <a:t>Mar</a:t>
            </a:r>
          </a:p>
        </p:txBody>
      </p:sp>
      <p:sp>
        <p:nvSpPr>
          <p:cNvPr id="54" name="Text Placehold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0591" y="4871997"/>
            <a:ext cx="495300" cy="652272"/>
          </a:xfrm>
        </p:spPr>
        <p:txBody>
          <a:bodyPr/>
          <a:lstStyle/>
          <a:p>
            <a:r>
              <a:rPr lang="en-US" dirty="0"/>
              <a:t>Apr</a:t>
            </a:r>
          </a:p>
        </p:txBody>
      </p:sp>
      <p:sp>
        <p:nvSpPr>
          <p:cNvPr id="55" name="Text Placehold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10807" y="4871997"/>
            <a:ext cx="615310" cy="652272"/>
          </a:xfrm>
        </p:spPr>
        <p:txBody>
          <a:bodyPr/>
          <a:lstStyle/>
          <a:p>
            <a:r>
              <a:rPr lang="en-US" dirty="0"/>
              <a:t>May</a:t>
            </a:r>
          </a:p>
        </p:txBody>
      </p:sp>
      <p:sp>
        <p:nvSpPr>
          <p:cNvPr id="56" name="Text Placehold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59421" y="4871997"/>
            <a:ext cx="495300" cy="652272"/>
          </a:xfrm>
        </p:spPr>
        <p:txBody>
          <a:bodyPr/>
          <a:lstStyle/>
          <a:p>
            <a:r>
              <a:rPr lang="en-US" dirty="0"/>
              <a:t>Jun</a:t>
            </a:r>
          </a:p>
        </p:txBody>
      </p:sp>
      <p:sp>
        <p:nvSpPr>
          <p:cNvPr id="57" name="Text Placehold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48836" y="4871997"/>
            <a:ext cx="495300" cy="652272"/>
          </a:xfrm>
        </p:spPr>
        <p:txBody>
          <a:bodyPr/>
          <a:lstStyle/>
          <a:p>
            <a:r>
              <a:rPr lang="en-US" dirty="0"/>
              <a:t>Jul</a:t>
            </a:r>
          </a:p>
        </p:txBody>
      </p:sp>
      <p:sp>
        <p:nvSpPr>
          <p:cNvPr id="58" name="Text Placehold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38251" y="4871997"/>
            <a:ext cx="495300" cy="652272"/>
          </a:xfrm>
        </p:spPr>
        <p:txBody>
          <a:bodyPr/>
          <a:lstStyle/>
          <a:p>
            <a:r>
              <a:rPr lang="en-US" dirty="0"/>
              <a:t>Aug</a:t>
            </a:r>
          </a:p>
        </p:txBody>
      </p:sp>
      <p:sp>
        <p:nvSpPr>
          <p:cNvPr id="59" name="Text Placehold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27666" y="4871997"/>
            <a:ext cx="495300" cy="652272"/>
          </a:xfrm>
        </p:spPr>
        <p:txBody>
          <a:bodyPr/>
          <a:lstStyle/>
          <a:p>
            <a:r>
              <a:rPr lang="en-US" dirty="0"/>
              <a:t>Sep</a:t>
            </a:r>
          </a:p>
        </p:txBody>
      </p:sp>
      <p:sp>
        <p:nvSpPr>
          <p:cNvPr id="60" name="Text Placehold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17081" y="4871997"/>
            <a:ext cx="495300" cy="652272"/>
          </a:xfrm>
        </p:spPr>
        <p:txBody>
          <a:bodyPr/>
          <a:lstStyle/>
          <a:p>
            <a:r>
              <a:rPr lang="en-US" dirty="0"/>
              <a:t>Oct</a:t>
            </a:r>
          </a:p>
        </p:txBody>
      </p:sp>
      <p:sp>
        <p:nvSpPr>
          <p:cNvPr id="61" name="Text Placehold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06496" y="4871997"/>
            <a:ext cx="495300" cy="652272"/>
          </a:xfrm>
        </p:spPr>
        <p:txBody>
          <a:bodyPr/>
          <a:lstStyle/>
          <a:p>
            <a:r>
              <a:rPr lang="en-US" dirty="0"/>
              <a:t>Nov</a:t>
            </a:r>
          </a:p>
        </p:txBody>
      </p:sp>
      <p:sp>
        <p:nvSpPr>
          <p:cNvPr id="62" name="Text Placehold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395907" y="4871997"/>
            <a:ext cx="495300" cy="652272"/>
          </a:xfrm>
        </p:spPr>
        <p:txBody>
          <a:bodyPr/>
          <a:lstStyle/>
          <a:p>
            <a:r>
              <a:rPr lang="en-US" dirty="0"/>
              <a:t>Dec</a:t>
            </a:r>
          </a:p>
        </p:txBody>
      </p:sp>
      <p:grpSp>
        <p:nvGrpSpPr>
          <p:cNvPr id="38" name="Group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Straight Connecto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Straight Connecto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Straight Connecto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Oval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a:lstStyle/>
          <a:p>
            <a:r>
              <a:rPr lang="en-US" dirty="0"/>
              <a:t>8/06/20XX</a:t>
            </a:r>
          </a:p>
        </p:txBody>
      </p:sp>
      <p:sp>
        <p:nvSpPr>
          <p:cNvPr id="170" name="Footer Placehold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3" name="Text Placeholder 2">
            <a:extLst>
              <a:ext uri="{FF2B5EF4-FFF2-40B4-BE49-F238E27FC236}">
                <a16:creationId xmlns:a16="http://schemas.microsoft.com/office/drawing/2014/main" id="{AD90E224-6ADE-4ED7-D5E3-AAA52C8FC851}"/>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46E2AEAF-8F36-53F8-4CA2-FC145BC52390}"/>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E0E2AE95-078A-56C6-8D8F-01265C4826D2}"/>
              </a:ext>
            </a:extLst>
          </p:cNvPr>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2292769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Takuma Hayashi​​</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President​</a:t>
            </a:r>
          </a:p>
        </p:txBody>
      </p:sp>
      <p:pic>
        <p:nvPicPr>
          <p:cNvPr id="23" name="Picture Placeholder 22" descr="Team member headshot">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Mirjam Nilsson​​</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US" dirty="0"/>
              <a:t>Chief Executive Officer​</a:t>
            </a:r>
          </a:p>
        </p:txBody>
      </p:sp>
      <p:pic>
        <p:nvPicPr>
          <p:cNvPr id="25" name="Picture Placeholder 24" descr="Team member headshot">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4"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Flora Berggren​​</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lstStyle/>
          <a:p>
            <a:r>
              <a:rPr lang="en-US" dirty="0"/>
              <a:t>Chief Operations Officer​</a:t>
            </a:r>
          </a:p>
        </p:txBody>
      </p:sp>
      <p:pic>
        <p:nvPicPr>
          <p:cNvPr id="27" name="Picture Placeholder 26" descr="Team member headshot">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5"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Rajesh Santoshi​​</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lstStyle/>
          <a:p>
            <a:r>
              <a:rPr lang="en-US" dirty="0"/>
              <a:t>VP Marketing​</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dirty="0"/>
              <a:t>8/06/20XX</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1001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The Full team</a:t>
            </a:r>
          </a:p>
        </p:txBody>
      </p:sp>
      <p:pic>
        <p:nvPicPr>
          <p:cNvPr id="81" name="Picture Placeholder 80" descr="Team member headshot">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2"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 Placehold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a:lstStyle/>
          <a:p>
            <a:r>
              <a:rPr lang="en-US" dirty="0"/>
              <a:t>Takuma Hayashi​</a:t>
            </a:r>
          </a:p>
        </p:txBody>
      </p:sp>
      <p:sp>
        <p:nvSpPr>
          <p:cNvPr id="66" name="Text Placehold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a:lstStyle/>
          <a:p>
            <a:r>
              <a:rPr lang="en-US" dirty="0"/>
              <a:t>President​</a:t>
            </a:r>
          </a:p>
        </p:txBody>
      </p:sp>
      <p:pic>
        <p:nvPicPr>
          <p:cNvPr id="89" name="Picture Placeholder 88" descr="Team member headshot">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3"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 Placehold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a:lstStyle/>
          <a:p>
            <a:r>
              <a:rPr lang="en-US" dirty="0"/>
              <a:t>Graham Barnes​</a:t>
            </a:r>
          </a:p>
        </p:txBody>
      </p:sp>
      <p:sp>
        <p:nvSpPr>
          <p:cNvPr id="57" name="Text Placehold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a:lstStyle/>
          <a:p>
            <a:r>
              <a:rPr lang="en-US" dirty="0"/>
              <a:t>VP Product​</a:t>
            </a:r>
          </a:p>
        </p:txBody>
      </p:sp>
      <p:pic>
        <p:nvPicPr>
          <p:cNvPr id="83" name="Picture Placeholder 82" descr="Team member headshot">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 Placehold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a:lstStyle/>
          <a:p>
            <a:r>
              <a:rPr lang="en-US" dirty="0"/>
              <a:t>Mirjam Nilsson​​</a:t>
            </a:r>
          </a:p>
        </p:txBody>
      </p:sp>
      <p:sp>
        <p:nvSpPr>
          <p:cNvPr id="68" name="Text Placehold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a:lstStyle/>
          <a:p>
            <a:r>
              <a:rPr lang="en-US" dirty="0"/>
              <a:t>Chief Executive Officer​</a:t>
            </a:r>
          </a:p>
        </p:txBody>
      </p:sp>
      <p:pic>
        <p:nvPicPr>
          <p:cNvPr id="91" name="Picture Placeholder 90" descr="Team member headshot">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5"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 Placehold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a:lstStyle/>
          <a:p>
            <a:r>
              <a:rPr lang="en-US" dirty="0"/>
              <a:t>Rowan Murphy​</a:t>
            </a:r>
          </a:p>
        </p:txBody>
      </p:sp>
      <p:sp>
        <p:nvSpPr>
          <p:cNvPr id="59" name="Text Placehold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a:lstStyle/>
          <a:p>
            <a:r>
              <a:rPr lang="en-US" dirty="0"/>
              <a:t>SEO Strategist​</a:t>
            </a:r>
          </a:p>
        </p:txBody>
      </p:sp>
      <p:pic>
        <p:nvPicPr>
          <p:cNvPr id="85" name="Picture Placeholder 84" descr="Team member headshot">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6"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 Placehold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a:lstStyle/>
          <a:p>
            <a:r>
              <a:rPr lang="en-US" dirty="0"/>
              <a:t>Flora Berggren​​</a:t>
            </a:r>
          </a:p>
        </p:txBody>
      </p:sp>
      <p:sp>
        <p:nvSpPr>
          <p:cNvPr id="70" name="Text Placehold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a:lstStyle/>
          <a:p>
            <a:r>
              <a:rPr lang="en-US" dirty="0"/>
              <a:t>Chief Operations Officer​</a:t>
            </a:r>
          </a:p>
        </p:txBody>
      </p:sp>
      <p:pic>
        <p:nvPicPr>
          <p:cNvPr id="93" name="Picture Placeholder 92" descr="Team member headshot">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7"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a:lstStyle/>
          <a:p>
            <a:r>
              <a:rPr lang="en-US" dirty="0"/>
              <a:t>Elizabeth Moore​</a:t>
            </a:r>
          </a:p>
        </p:txBody>
      </p:sp>
      <p:sp>
        <p:nvSpPr>
          <p:cNvPr id="61" name="Text Placehold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a:lstStyle/>
          <a:p>
            <a:r>
              <a:rPr lang="en-US" dirty="0"/>
              <a:t>Product Designer​</a:t>
            </a:r>
          </a:p>
        </p:txBody>
      </p:sp>
      <p:pic>
        <p:nvPicPr>
          <p:cNvPr id="87" name="Picture Placeholder 86" descr="Team member headshot">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8"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 Placehold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a:lstStyle/>
          <a:p>
            <a:r>
              <a:rPr lang="en-US" dirty="0"/>
              <a:t>Rajesh Santoshi​​</a:t>
            </a:r>
          </a:p>
        </p:txBody>
      </p:sp>
      <p:sp>
        <p:nvSpPr>
          <p:cNvPr id="72" name="Text Placehold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a:lstStyle/>
          <a:p>
            <a:r>
              <a:rPr lang="en-US" dirty="0"/>
              <a:t>VP Marketing​</a:t>
            </a:r>
          </a:p>
        </p:txBody>
      </p:sp>
      <p:pic>
        <p:nvPicPr>
          <p:cNvPr id="95" name="Picture Placeholder 94" descr="Team member headshot">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9"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 Placehold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a:lstStyle/>
          <a:p>
            <a:r>
              <a:rPr lang="en-US" dirty="0"/>
              <a:t>Robin Kline​</a:t>
            </a:r>
          </a:p>
        </p:txBody>
      </p:sp>
      <p:sp>
        <p:nvSpPr>
          <p:cNvPr id="63" name="Text Placehold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a:lstStyle/>
          <a:p>
            <a:r>
              <a:rPr lang="en-US" dirty="0"/>
              <a:t>Content Developer​</a:t>
            </a:r>
          </a:p>
        </p:txBody>
      </p:sp>
      <p:sp>
        <p:nvSpPr>
          <p:cNvPr id="5" name="Date Placeholder 4">
            <a:extLst>
              <a:ext uri="{FF2B5EF4-FFF2-40B4-BE49-F238E27FC236}">
                <a16:creationId xmlns:a16="http://schemas.microsoft.com/office/drawing/2014/main" id="{9A9D5D4C-11E2-4F6B-B745-2C91B655D913}"/>
              </a:ext>
            </a:extLst>
          </p:cNvPr>
          <p:cNvSpPr>
            <a:spLocks noGrp="1"/>
          </p:cNvSpPr>
          <p:nvPr>
            <p:ph type="dt" sz="half" idx="10"/>
          </p:nvPr>
        </p:nvSpPr>
        <p:spPr>
          <a:xfrm>
            <a:off x="838200" y="6356350"/>
            <a:ext cx="2743200" cy="365125"/>
          </a:xfrm>
        </p:spPr>
        <p:txBody>
          <a:bodyPr/>
          <a:lstStyle/>
          <a:p>
            <a:r>
              <a:rPr lang="en-US" dirty="0"/>
              <a:t>8/06/20XX</a:t>
            </a:r>
          </a:p>
        </p:txBody>
      </p:sp>
      <p:sp>
        <p:nvSpPr>
          <p:cNvPr id="6" name="Footer Placehold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393145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noProof="0" dirty="0"/>
              <a:t>Funding</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81609926"/>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a:lstStyle/>
          <a:p>
            <a:r>
              <a:rPr lang="en-US" dirty="0"/>
              <a:t>$12K</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a:lstStyle/>
          <a:p>
            <a:r>
              <a:rPr lang="en-US" dirty="0"/>
              <a:t>Campaigns</a:t>
            </a:r>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a:normAutofit lnSpcReduction="10000"/>
          </a:bodyPr>
          <a:lstStyle/>
          <a:p>
            <a:r>
              <a:rPr lang="en-ZA" dirty="0"/>
              <a:t>Revenue obtained from online campaigns and reorders</a:t>
            </a:r>
            <a:endParaRPr lang="en-US" dirty="0"/>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9020708"/>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a:lstStyle/>
          <a:p>
            <a:r>
              <a:rPr lang="en-US" dirty="0"/>
              <a:t>$14K</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a:lstStyle/>
          <a:p>
            <a:r>
              <a:rPr lang="en-US" dirty="0"/>
              <a:t>Angel investments</a:t>
            </a:r>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a:lstStyle/>
          <a:p>
            <a:r>
              <a:rPr lang="en-US" dirty="0"/>
              <a:t>Amount obtained through other investors​</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2027386"/>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a:lstStyle/>
          <a:p>
            <a:r>
              <a:rPr lang="en-US" dirty="0"/>
              <a:t>$32K</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a:lstStyle/>
          <a:p>
            <a:r>
              <a:rPr lang="en-US" dirty="0"/>
              <a:t>Cash</a:t>
            </a:r>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a:lstStyle/>
          <a:p>
            <a:r>
              <a:rPr lang="en-US" dirty="0"/>
              <a:t>Liquid cash we have</a:t>
            </a:r>
          </a:p>
          <a:p>
            <a:r>
              <a:rPr lang="en-US" dirty="0"/>
              <a:t>on hand​</a:t>
            </a:r>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18601640"/>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a:lstStyle/>
          <a:p>
            <a:r>
              <a:rPr lang="en-US" dirty="0"/>
              <a:t>$82K</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a:lstStyle/>
          <a:p>
            <a:r>
              <a:rPr lang="en-US" dirty="0"/>
              <a:t>Shares</a:t>
            </a:r>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a:lstStyle/>
          <a:p>
            <a:r>
              <a:rPr lang="en-US" dirty="0"/>
              <a:t>Number of shares converted into USD​</a:t>
            </a:r>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a:lstStyle/>
          <a:p>
            <a:r>
              <a:rPr lang="en-US" dirty="0"/>
              <a:t>8/06/20XX</a:t>
            </a:r>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42317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462987"/>
            <a:ext cx="6019802" cy="5747462"/>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27322" y="1666754"/>
            <a:ext cx="5798915" cy="4236335"/>
          </a:xfrm>
        </p:spPr>
        <p:txBody>
          <a:bodyPr>
            <a:normAutofit fontScale="92500" lnSpcReduction="10000"/>
          </a:bodyPr>
          <a:lstStyle/>
          <a:p>
            <a:r>
              <a:rPr lang="en-US" sz="1900" b="0" dirty="0">
                <a:solidFill>
                  <a:schemeClr val="accent3">
                    <a:lumMod val="50000"/>
                  </a:schemeClr>
                </a:solidFill>
                <a:effectLst/>
                <a:latin typeface="Consolas" panose="020B0609020204030204" pitchFamily="49" charset="0"/>
              </a:rPr>
              <a:t>Access to clean and functional water sources is a fundamental necessity, yet many regions in Tanzania struggle to provide reliable water points for their population of over 67 million. Despite numerous water points being established across the country, a significant number are either non-functional or in need of repair. This situation hampers access to clean water, leading to health challenges, time lost in fetching water, and increased burdens on communities, particularly women and children</a:t>
            </a: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At Contoso, we believe in giving 110%. By closing the loop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Mirjam Nilsson​​</a:t>
            </a:r>
          </a:p>
          <a:p>
            <a:r>
              <a:rPr lang="en-US" dirty="0"/>
              <a:t>206-555-0146​</a:t>
            </a:r>
          </a:p>
          <a:p>
            <a:r>
              <a:rPr lang="en-US" dirty="0"/>
              <a:t>mirjam@contoso.com​</a:t>
            </a:r>
          </a:p>
          <a:p>
            <a:r>
              <a:rPr lang="en-US" dirty="0"/>
              <a:t>www.contoso.com​</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266025"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571960"/>
            <a:ext cx="5749200" cy="5617049"/>
          </a:xfrm>
        </p:spPr>
        <p:txBody>
          <a:bodyPr/>
          <a:lstStyle/>
          <a:p>
            <a:r>
              <a:rPr lang="en-US" dirty="0"/>
              <a:t>INTRO CONTS….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24892" y="1736203"/>
            <a:ext cx="5301204" cy="4549837"/>
          </a:xfrm>
        </p:spPr>
        <p:txBody>
          <a:bodyPr/>
          <a:lstStyle/>
          <a:p>
            <a:r>
              <a:rPr lang="en-US" sz="1900" b="0" i="0" dirty="0">
                <a:solidFill>
                  <a:schemeClr val="accent1">
                    <a:lumMod val="50000"/>
                  </a:schemeClr>
                </a:solidFill>
                <a:effectLst/>
                <a:latin typeface="Helvetica Neue"/>
              </a:rPr>
              <a:t>This project seeks to address this issue by building a machine learning model to classify the operational status of water points. By analyzing data related to water point features such as pump type, installation details, and geographic characteristics, the project aims to predict whether a water point is functional, functional but requiring repair, or non-functional. Such insights can empower stakeholders to take targeted and proactive actions to improve water access</a:t>
            </a:r>
            <a:r>
              <a:rPr lang="en-US" sz="1900" b="0" i="0" dirty="0">
                <a:solidFill>
                  <a:srgbClr val="000000"/>
                </a:solidFill>
                <a:effectLst/>
                <a:latin typeface="Helvetica Neue"/>
              </a:rPr>
              <a:t>.</a:t>
            </a:r>
            <a:r>
              <a:rPr lang="en-ZA" sz="1800" dirty="0"/>
              <a:t>​</a:t>
            </a:r>
            <a:r>
              <a:rPr lang="en-US" sz="1800"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8"/>
            <a:ext cx="5302250" cy="522311"/>
          </a:xfrm>
        </p:spPr>
        <p:txBody>
          <a:bodyPr/>
          <a:lstStyle/>
          <a:p>
            <a:r>
              <a:rPr lang="en-US" dirty="0"/>
              <a:t>PROBLEM STATEMENT</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2024</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FARAH</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3" name="Content Placeholder 2">
            <a:extLst>
              <a:ext uri="{FF2B5EF4-FFF2-40B4-BE49-F238E27FC236}">
                <a16:creationId xmlns:a16="http://schemas.microsoft.com/office/drawing/2014/main" id="{ED3EF344-0EC8-FC43-7E64-673F359DBDE5}"/>
              </a:ext>
            </a:extLst>
          </p:cNvPr>
          <p:cNvSpPr>
            <a:spLocks noGrp="1"/>
          </p:cNvSpPr>
          <p:nvPr>
            <p:ph sz="quarter" idx="15"/>
          </p:nvPr>
        </p:nvSpPr>
        <p:spPr>
          <a:xfrm>
            <a:off x="793750" y="1238250"/>
            <a:ext cx="5850118" cy="4590288"/>
          </a:xfrm>
        </p:spPr>
        <p:txBody>
          <a:bodyPr>
            <a:normAutofit fontScale="92500" lnSpcReduction="10000"/>
          </a:bodyPr>
          <a:lstStyle/>
          <a:p>
            <a:r>
              <a:rPr lang="en-US" b="0" i="0" dirty="0">
                <a:solidFill>
                  <a:schemeClr val="bg1">
                    <a:lumMod val="95000"/>
                  </a:schemeClr>
                </a:solidFill>
                <a:effectLst/>
                <a:latin typeface="Helvetica Neue"/>
              </a:rPr>
              <a:t>In Tanzania, many water points fail to provide reliable access to clean water, impacting millions of people and burdening rural communities. As a data scientist, my goal is to develop a machine learning model to predict the operational status of water points—functional, in need of repair, or non-functional. This will enable stakeholders to prioritize maintenance, allocate resources effectively, and address systemic issues, ensuring sustainable access to clean water for the population.</a:t>
            </a:r>
            <a:endParaRPr lang="en-US" dirty="0">
              <a:solidFill>
                <a:schemeClr val="bg1">
                  <a:lumMod val="95000"/>
                </a:schemeClr>
              </a:solidFill>
            </a:endParaRPr>
          </a:p>
        </p:txBody>
      </p:sp>
    </p:spTree>
    <p:extLst>
      <p:ext uri="{BB962C8B-B14F-4D97-AF65-F5344CB8AC3E}">
        <p14:creationId xmlns:p14="http://schemas.microsoft.com/office/powerpoint/2010/main" val="316834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2024X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347374" y="4764716"/>
            <a:ext cx="504073" cy="768096"/>
          </a:xfrm>
        </p:spPr>
        <p:txBody>
          <a:bodyPr/>
          <a:lstStyle/>
          <a:p>
            <a:r>
              <a:rPr lang="en-US" dirty="0"/>
              <a:t>2</a:t>
            </a:r>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857542" y="932731"/>
            <a:ext cx="4325432" cy="2496268"/>
          </a:xfrm>
        </p:spPr>
        <p:txBody>
          <a:bodyPr>
            <a:noAutofit/>
          </a:bodyPr>
          <a:lstStyle/>
          <a:p>
            <a:r>
              <a:rPr lang="en-US" sz="2000" b="0" i="0" dirty="0">
                <a:solidFill>
                  <a:srgbClr val="000000"/>
                </a:solidFill>
                <a:effectLst/>
                <a:latin typeface="Helvetica Neue"/>
              </a:rPr>
              <a:t>Predict Water Point Functionality: Develop a machine learning models to classify water points as functional, functional but in need of repair, or non-functional.</a:t>
            </a:r>
            <a:r>
              <a:rPr lang="en-US" sz="2000" dirty="0"/>
              <a:t>​</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347374" y="1177135"/>
            <a:ext cx="510166" cy="768096"/>
          </a:xfrm>
        </p:spPr>
        <p:txBody>
          <a:bodyPr/>
          <a:lstStyle/>
          <a:p>
            <a:r>
              <a:rPr lang="en-US" dirty="0"/>
              <a:t>1</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979534" y="3714179"/>
            <a:ext cx="4203440" cy="2496269"/>
          </a:xfrm>
        </p:spPr>
        <p:txBody>
          <a:bodyPr>
            <a:noAutofit/>
          </a:bodyPr>
          <a:lstStyle/>
          <a:p>
            <a:r>
              <a:rPr lang="en-US" sz="2200" b="0" i="0" dirty="0">
                <a:solidFill>
                  <a:srgbClr val="000000"/>
                </a:solidFill>
                <a:effectLst/>
                <a:latin typeface="Helvetica Neue"/>
              </a:rPr>
              <a:t>Evaluate Model Performance: Assess the accuracy, precision, recall, and overall effectiveness of the models to ensure reliable predictions.</a:t>
            </a:r>
            <a:r>
              <a:rPr lang="en-ZA" sz="2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219919"/>
            <a:ext cx="5184648" cy="596389"/>
          </a:xfrm>
        </p:spPr>
        <p:txBody>
          <a:bodyPr/>
          <a:lstStyle/>
          <a:p>
            <a:r>
              <a:rPr lang="en-US" dirty="0"/>
              <a:t>OBJECTIVES</a:t>
            </a:r>
          </a:p>
        </p:txBody>
      </p:sp>
    </p:spTree>
    <p:extLst>
      <p:ext uri="{BB962C8B-B14F-4D97-AF65-F5344CB8AC3E}">
        <p14:creationId xmlns:p14="http://schemas.microsoft.com/office/powerpoint/2010/main" val="105714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6DBF-EBFA-2BE6-FA72-F98748F00667}"/>
            </a:ext>
          </a:extLst>
        </p:cNvPr>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0E144BAE-96DE-253F-73FC-BDF2D4B3C75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7AD9D33B-6CEC-834B-A038-78EDAB684D8A}"/>
              </a:ext>
            </a:extLst>
          </p:cNvPr>
          <p:cNvSpPr>
            <a:spLocks noGrp="1"/>
          </p:cNvSpPr>
          <p:nvPr>
            <p:ph type="dt" sz="half" idx="10"/>
          </p:nvPr>
        </p:nvSpPr>
        <p:spPr>
          <a:xfrm>
            <a:off x="838200" y="6356350"/>
            <a:ext cx="2743200" cy="365125"/>
          </a:xfrm>
        </p:spPr>
        <p:txBody>
          <a:bodyPr/>
          <a:lstStyle/>
          <a:p>
            <a:r>
              <a:rPr lang="en-US" dirty="0"/>
              <a:t>2024X</a:t>
            </a:r>
          </a:p>
        </p:txBody>
      </p:sp>
      <p:sp>
        <p:nvSpPr>
          <p:cNvPr id="171" name="Footer Placeholder 170">
            <a:extLst>
              <a:ext uri="{FF2B5EF4-FFF2-40B4-BE49-F238E27FC236}">
                <a16:creationId xmlns:a16="http://schemas.microsoft.com/office/drawing/2014/main" id="{E0B771A0-611C-E724-71D9-477207931381}"/>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A109EF40-381A-807B-9E95-44813F68C97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4" name="Text Placeholder 23">
            <a:extLst>
              <a:ext uri="{FF2B5EF4-FFF2-40B4-BE49-F238E27FC236}">
                <a16:creationId xmlns:a16="http://schemas.microsoft.com/office/drawing/2014/main" id="{0E5051B5-00A9-FCD0-DF79-C1F0F32292ED}"/>
              </a:ext>
            </a:extLst>
          </p:cNvPr>
          <p:cNvSpPr>
            <a:spLocks noGrp="1"/>
          </p:cNvSpPr>
          <p:nvPr>
            <p:ph type="body" sz="quarter" idx="20"/>
          </p:nvPr>
        </p:nvSpPr>
        <p:spPr>
          <a:xfrm>
            <a:off x="5697244" y="1010058"/>
            <a:ext cx="680407" cy="992361"/>
          </a:xfrm>
        </p:spPr>
        <p:txBody>
          <a:bodyPr/>
          <a:lstStyle/>
          <a:p>
            <a:r>
              <a:rPr lang="en-US" dirty="0"/>
              <a:t>3</a:t>
            </a:r>
          </a:p>
        </p:txBody>
      </p:sp>
      <p:sp>
        <p:nvSpPr>
          <p:cNvPr id="40" name="Text Placeholder 39">
            <a:extLst>
              <a:ext uri="{FF2B5EF4-FFF2-40B4-BE49-F238E27FC236}">
                <a16:creationId xmlns:a16="http://schemas.microsoft.com/office/drawing/2014/main" id="{E7F504B4-B93B-F23B-4A28-05A08B97011D}"/>
              </a:ext>
            </a:extLst>
          </p:cNvPr>
          <p:cNvSpPr>
            <a:spLocks noGrp="1"/>
          </p:cNvSpPr>
          <p:nvPr>
            <p:ph type="body" sz="quarter" idx="29"/>
          </p:nvPr>
        </p:nvSpPr>
        <p:spPr>
          <a:xfrm>
            <a:off x="6661240" y="886383"/>
            <a:ext cx="4692559" cy="2192481"/>
          </a:xfrm>
        </p:spPr>
        <p:txBody>
          <a:bodyPr>
            <a:noAutofit/>
          </a:bodyPr>
          <a:lstStyle/>
          <a:p>
            <a:r>
              <a:rPr lang="en-US" sz="2200" b="0" i="0" dirty="0">
                <a:solidFill>
                  <a:srgbClr val="000000"/>
                </a:solidFill>
                <a:effectLst/>
                <a:latin typeface="Helvetica Neue"/>
              </a:rPr>
              <a:t>Identify Failure Patterns: Analyze the data to uncover factors and trends contributing to water point failures.</a:t>
            </a:r>
            <a:r>
              <a:rPr lang="en-US" sz="2200" dirty="0"/>
              <a:t>​</a:t>
            </a:r>
          </a:p>
        </p:txBody>
      </p:sp>
      <p:sp>
        <p:nvSpPr>
          <p:cNvPr id="47" name="Title 46">
            <a:extLst>
              <a:ext uri="{FF2B5EF4-FFF2-40B4-BE49-F238E27FC236}">
                <a16:creationId xmlns:a16="http://schemas.microsoft.com/office/drawing/2014/main" id="{056850EA-72EF-97AD-C3CB-0F2B79DAC484}"/>
              </a:ext>
            </a:extLst>
          </p:cNvPr>
          <p:cNvSpPr>
            <a:spLocks noGrp="1"/>
          </p:cNvSpPr>
          <p:nvPr>
            <p:ph type="title"/>
          </p:nvPr>
        </p:nvSpPr>
        <p:spPr>
          <a:xfrm>
            <a:off x="6207016" y="219919"/>
            <a:ext cx="5184648" cy="596389"/>
          </a:xfrm>
        </p:spPr>
        <p:txBody>
          <a:bodyPr/>
          <a:lstStyle/>
          <a:p>
            <a:r>
              <a:rPr lang="en-US" dirty="0"/>
              <a:t>OBJECTIVES CONTS…</a:t>
            </a:r>
          </a:p>
        </p:txBody>
      </p:sp>
      <p:sp>
        <p:nvSpPr>
          <p:cNvPr id="10" name="Text Placeholder 23">
            <a:extLst>
              <a:ext uri="{FF2B5EF4-FFF2-40B4-BE49-F238E27FC236}">
                <a16:creationId xmlns:a16="http://schemas.microsoft.com/office/drawing/2014/main" id="{A678C9C3-89D4-64F2-B0FD-25AC568EF87A}"/>
              </a:ext>
            </a:extLst>
          </p:cNvPr>
          <p:cNvSpPr txBox="1">
            <a:spLocks/>
          </p:cNvSpPr>
          <p:nvPr/>
        </p:nvSpPr>
        <p:spPr>
          <a:xfrm>
            <a:off x="5657647" y="3911448"/>
            <a:ext cx="680407" cy="992361"/>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11" name="Text Placeholder 39">
            <a:extLst>
              <a:ext uri="{FF2B5EF4-FFF2-40B4-BE49-F238E27FC236}">
                <a16:creationId xmlns:a16="http://schemas.microsoft.com/office/drawing/2014/main" id="{FBB32413-C45E-F9D3-295A-E127BF841C49}"/>
              </a:ext>
            </a:extLst>
          </p:cNvPr>
          <p:cNvSpPr txBox="1">
            <a:spLocks/>
          </p:cNvSpPr>
          <p:nvPr/>
        </p:nvSpPr>
        <p:spPr>
          <a:xfrm>
            <a:off x="6661239" y="3505704"/>
            <a:ext cx="4692559" cy="219248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5" name="TextBox 14">
            <a:extLst>
              <a:ext uri="{FF2B5EF4-FFF2-40B4-BE49-F238E27FC236}">
                <a16:creationId xmlns:a16="http://schemas.microsoft.com/office/drawing/2014/main" id="{11E9AA00-198B-1944-5E5B-66327B7498BE}"/>
              </a:ext>
            </a:extLst>
          </p:cNvPr>
          <p:cNvSpPr txBox="1"/>
          <p:nvPr/>
        </p:nvSpPr>
        <p:spPr>
          <a:xfrm>
            <a:off x="6857541" y="3717718"/>
            <a:ext cx="4988834" cy="1938992"/>
          </a:xfrm>
          <a:prstGeom prst="rect">
            <a:avLst/>
          </a:prstGeom>
          <a:noFill/>
        </p:spPr>
        <p:txBody>
          <a:bodyPr wrap="square">
            <a:spAutoFit/>
          </a:bodyPr>
          <a:lstStyle/>
          <a:p>
            <a:r>
              <a:rPr lang="en-US" sz="2400" b="0" i="0" dirty="0">
                <a:solidFill>
                  <a:srgbClr val="000000"/>
                </a:solidFill>
                <a:effectLst/>
                <a:latin typeface="Helvetica Neue"/>
              </a:rPr>
              <a:t>Optimize Resource Allocation: Provide actionable insights for stakeholders to prioritize maintenance and repair efforts effectively.</a:t>
            </a:r>
            <a:endParaRPr lang="en-US" sz="2400" dirty="0"/>
          </a:p>
        </p:txBody>
      </p:sp>
    </p:spTree>
    <p:extLst>
      <p:ext uri="{BB962C8B-B14F-4D97-AF65-F5344CB8AC3E}">
        <p14:creationId xmlns:p14="http://schemas.microsoft.com/office/powerpoint/2010/main" val="15957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DATA</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FARAH</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7" name="TextBox 36">
            <a:extLst>
              <a:ext uri="{FF2B5EF4-FFF2-40B4-BE49-F238E27FC236}">
                <a16:creationId xmlns:a16="http://schemas.microsoft.com/office/drawing/2014/main" id="{BCE1601A-7321-7698-30C5-A5BDEF7B95F9}"/>
              </a:ext>
            </a:extLst>
          </p:cNvPr>
          <p:cNvSpPr txBox="1"/>
          <p:nvPr/>
        </p:nvSpPr>
        <p:spPr>
          <a:xfrm>
            <a:off x="1226916" y="2801073"/>
            <a:ext cx="10126884" cy="3416320"/>
          </a:xfrm>
          <a:prstGeom prst="rect">
            <a:avLst/>
          </a:prstGeom>
          <a:noFill/>
        </p:spPr>
        <p:txBody>
          <a:bodyPr wrap="square" rtlCol="0">
            <a:spAutoFit/>
          </a:bodyPr>
          <a:lstStyle/>
          <a:p>
            <a:pPr algn="l"/>
            <a:r>
              <a:rPr lang="en-US" sz="2400" b="0" i="0" dirty="0">
                <a:solidFill>
                  <a:schemeClr val="bg1">
                    <a:lumMod val="95000"/>
                  </a:schemeClr>
                </a:solidFill>
                <a:effectLst/>
                <a:latin typeface="-apple-system"/>
              </a:rPr>
              <a:t>Source: The dataset was sourced from </a:t>
            </a:r>
            <a:r>
              <a:rPr lang="en-US" sz="2400" b="0" i="0" dirty="0" err="1">
                <a:solidFill>
                  <a:schemeClr val="bg1">
                    <a:lumMod val="95000"/>
                  </a:schemeClr>
                </a:solidFill>
                <a:effectLst/>
                <a:latin typeface="-apple-system"/>
              </a:rPr>
              <a:t>Taarifa</a:t>
            </a:r>
            <a:r>
              <a:rPr lang="en-US" sz="2400" b="0" i="0" dirty="0">
                <a:solidFill>
                  <a:schemeClr val="bg1">
                    <a:lumMod val="95000"/>
                  </a:schemeClr>
                </a:solidFill>
                <a:effectLst/>
                <a:latin typeface="-apple-system"/>
              </a:rPr>
              <a:t> and the Tanzanian Ministry of Water and is available on </a:t>
            </a:r>
            <a:r>
              <a:rPr lang="en-US" sz="2400" b="0" i="0" dirty="0" err="1">
                <a:solidFill>
                  <a:schemeClr val="bg1">
                    <a:lumMod val="95000"/>
                  </a:schemeClr>
                </a:solidFill>
                <a:effectLst/>
                <a:latin typeface="-apple-system"/>
              </a:rPr>
              <a:t>DrivenData</a:t>
            </a:r>
            <a:r>
              <a:rPr lang="en-US" sz="2400" b="0" i="0" dirty="0">
                <a:solidFill>
                  <a:schemeClr val="bg1">
                    <a:lumMod val="95000"/>
                  </a:schemeClr>
                </a:solidFill>
                <a:effectLst/>
                <a:latin typeface="-apple-system"/>
              </a:rPr>
              <a:t>. </a:t>
            </a:r>
            <a:r>
              <a:rPr lang="en-US" sz="2400" b="0" i="0" u="sng" dirty="0">
                <a:solidFill>
                  <a:schemeClr val="bg1">
                    <a:lumMod val="95000"/>
                  </a:schemeClr>
                </a:solidFill>
                <a:effectLst/>
                <a:latin typeface="-apple-system"/>
                <a:hlinkClick r:id="rId3">
                  <a:extLst>
                    <a:ext uri="{A12FA001-AC4F-418D-AE19-62706E023703}">
                      <ahyp:hlinkClr xmlns:ahyp="http://schemas.microsoft.com/office/drawing/2018/hyperlinkcolor" val="tx"/>
                    </a:ext>
                  </a:extLst>
                </a:hlinkClick>
              </a:rPr>
              <a:t>https://www.drivendata.org/competitions/7/pump-it-up-data-mining-the-water-table/page/23/</a:t>
            </a:r>
            <a:r>
              <a:rPr lang="en-US" sz="2400" b="0" i="0" dirty="0">
                <a:solidFill>
                  <a:schemeClr val="bg1">
                    <a:lumMod val="95000"/>
                  </a:schemeClr>
                </a:solidFill>
                <a:effectLst/>
                <a:latin typeface="-apple-system"/>
              </a:rPr>
              <a:t> </a:t>
            </a:r>
          </a:p>
          <a:p>
            <a:pPr algn="l"/>
            <a:r>
              <a:rPr lang="en-US" sz="2400" b="0" i="0" dirty="0">
                <a:solidFill>
                  <a:schemeClr val="bg1">
                    <a:lumMod val="95000"/>
                  </a:schemeClr>
                </a:solidFill>
                <a:effectLst/>
                <a:latin typeface="-apple-system"/>
              </a:rPr>
              <a:t>Features: The dataset includes attributes such as </a:t>
            </a:r>
            <a:r>
              <a:rPr lang="en-US" sz="2400" b="0" i="0" dirty="0" err="1">
                <a:solidFill>
                  <a:schemeClr val="bg1">
                    <a:lumMod val="95000"/>
                  </a:schemeClr>
                </a:solidFill>
                <a:effectLst/>
                <a:latin typeface="-apple-system"/>
              </a:rPr>
              <a:t>amount_tsh</a:t>
            </a:r>
            <a:r>
              <a:rPr lang="en-US" sz="2400" b="0" i="0" dirty="0">
                <a:solidFill>
                  <a:schemeClr val="bg1">
                    <a:lumMod val="95000"/>
                  </a:schemeClr>
                </a:solidFill>
                <a:effectLst/>
                <a:latin typeface="-apple-system"/>
              </a:rPr>
              <a:t>, funder, </a:t>
            </a:r>
            <a:r>
              <a:rPr lang="en-US" sz="2400" b="0" i="0" dirty="0" err="1">
                <a:solidFill>
                  <a:schemeClr val="bg1">
                    <a:lumMod val="95000"/>
                  </a:schemeClr>
                </a:solidFill>
                <a:effectLst/>
                <a:latin typeface="-apple-system"/>
              </a:rPr>
              <a:t>gps_height</a:t>
            </a:r>
            <a:r>
              <a:rPr lang="en-US" sz="2400" b="0" i="0" dirty="0">
                <a:solidFill>
                  <a:schemeClr val="bg1">
                    <a:lumMod val="95000"/>
                  </a:schemeClr>
                </a:solidFill>
                <a:effectLst/>
                <a:latin typeface="-apple-system"/>
              </a:rPr>
              <a:t>, installer, longitude, latitude, region, management, permit, </a:t>
            </a:r>
            <a:r>
              <a:rPr lang="en-US" sz="2400" b="0" i="0" dirty="0" err="1">
                <a:solidFill>
                  <a:schemeClr val="bg1">
                    <a:lumMod val="95000"/>
                  </a:schemeClr>
                </a:solidFill>
                <a:effectLst/>
                <a:latin typeface="-apple-system"/>
              </a:rPr>
              <a:t>construction_year</a:t>
            </a:r>
            <a:r>
              <a:rPr lang="en-US" sz="2400" b="0" i="0" dirty="0">
                <a:solidFill>
                  <a:schemeClr val="bg1">
                    <a:lumMod val="95000"/>
                  </a:schemeClr>
                </a:solidFill>
                <a:effectLst/>
                <a:latin typeface="-apple-system"/>
              </a:rPr>
              <a:t>, and more.</a:t>
            </a:r>
          </a:p>
          <a:p>
            <a:pPr algn="l"/>
            <a:r>
              <a:rPr lang="en-US" sz="2400" b="0" i="0" dirty="0">
                <a:solidFill>
                  <a:schemeClr val="bg1">
                    <a:lumMod val="95000"/>
                  </a:schemeClr>
                </a:solidFill>
                <a:effectLst/>
                <a:latin typeface="-apple-system"/>
              </a:rPr>
              <a:t>Target Variable: </a:t>
            </a:r>
            <a:r>
              <a:rPr lang="en-US" sz="2400" b="0" i="0" dirty="0" err="1">
                <a:solidFill>
                  <a:schemeClr val="bg1">
                    <a:lumMod val="95000"/>
                  </a:schemeClr>
                </a:solidFill>
                <a:effectLst/>
                <a:latin typeface="-apple-system"/>
              </a:rPr>
              <a:t>status_group</a:t>
            </a:r>
            <a:r>
              <a:rPr lang="en-US" sz="2400" b="0" i="0" dirty="0">
                <a:solidFill>
                  <a:schemeClr val="bg1">
                    <a:lumMod val="95000"/>
                  </a:schemeClr>
                </a:solidFill>
                <a:effectLst/>
                <a:latin typeface="-apple-system"/>
              </a:rPr>
              <a:t> (categorical: functional, functional needs repair, non-functional).</a:t>
            </a:r>
          </a:p>
        </p:txBody>
      </p:sp>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28" name="Picture 27">
            <a:extLst>
              <a:ext uri="{FF2B5EF4-FFF2-40B4-BE49-F238E27FC236}">
                <a16:creationId xmlns:a16="http://schemas.microsoft.com/office/drawing/2014/main" id="{93C692FA-528B-153A-B176-66DC3A1FF733}"/>
              </a:ext>
            </a:extLst>
          </p:cNvPr>
          <p:cNvPicPr>
            <a:picLocks noChangeAspect="1"/>
          </p:cNvPicPr>
          <p:nvPr/>
        </p:nvPicPr>
        <p:blipFill>
          <a:blip r:embed="rId3"/>
          <a:stretch>
            <a:fillRect/>
          </a:stretch>
        </p:blipFill>
        <p:spPr>
          <a:xfrm>
            <a:off x="3865944" y="821803"/>
            <a:ext cx="7487856" cy="5197032"/>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92CBA38-A33B-6169-C81A-CB7B70548CDC}"/>
              </a:ext>
            </a:extLst>
          </p:cNvPr>
          <p:cNvSpPr txBox="1"/>
          <p:nvPr/>
        </p:nvSpPr>
        <p:spPr>
          <a:xfrm>
            <a:off x="1053296" y="1794075"/>
            <a:ext cx="10255170" cy="4339650"/>
          </a:xfrm>
          <a:prstGeom prst="rect">
            <a:avLst/>
          </a:prstGeom>
          <a:noFill/>
        </p:spPr>
        <p:txBody>
          <a:bodyPr wrap="square" rtlCol="0">
            <a:spAutoFit/>
          </a:bodyPr>
          <a:lstStyle/>
          <a:p>
            <a:pPr algn="l"/>
            <a:r>
              <a:rPr lang="en-US" sz="2800" b="0" i="0" dirty="0">
                <a:solidFill>
                  <a:schemeClr val="bg1">
                    <a:lumMod val="95000"/>
                  </a:schemeClr>
                </a:solidFill>
                <a:effectLst/>
                <a:latin typeface="Helvetica Neue"/>
              </a:rPr>
              <a:t>VWC (Village Water Committees): This entity accounts for the majority of non-functional water points, indicating potential challenges in maintenance or resource </a:t>
            </a:r>
            <a:r>
              <a:rPr lang="en-US" sz="2800" b="0" i="0" dirty="0" err="1">
                <a:solidFill>
                  <a:schemeClr val="bg1">
                    <a:lumMod val="95000"/>
                  </a:schemeClr>
                </a:solidFill>
                <a:effectLst/>
                <a:latin typeface="Helvetica Neue"/>
              </a:rPr>
              <a:t>allocation.Investigate</a:t>
            </a:r>
            <a:r>
              <a:rPr lang="en-US" sz="2800" b="0" i="0" dirty="0">
                <a:solidFill>
                  <a:schemeClr val="bg1">
                    <a:lumMod val="95000"/>
                  </a:schemeClr>
                </a:solidFill>
                <a:effectLst/>
                <a:latin typeface="Helvetica Neue"/>
              </a:rPr>
              <a:t> the capacity, training, and resources available to VWC. Provide targeted training or support to improve their management effectiveness.</a:t>
            </a:r>
          </a:p>
          <a:p>
            <a:pPr algn="l"/>
            <a:r>
              <a:rPr lang="en-US" sz="2800" b="0" i="0" dirty="0">
                <a:solidFill>
                  <a:schemeClr val="bg1">
                    <a:lumMod val="95000"/>
                  </a:schemeClr>
                </a:solidFill>
                <a:effectLst/>
                <a:latin typeface="Helvetica Neue"/>
              </a:rPr>
              <a:t>WUG (Water User Groups):The second-highest number of non-functional water points is managed by </a:t>
            </a:r>
            <a:r>
              <a:rPr lang="en-US" sz="2800" b="0" i="0" dirty="0" err="1">
                <a:solidFill>
                  <a:schemeClr val="bg1">
                    <a:lumMod val="95000"/>
                  </a:schemeClr>
                </a:solidFill>
                <a:effectLst/>
                <a:latin typeface="Helvetica Neue"/>
              </a:rPr>
              <a:t>WUG.Evaluate</a:t>
            </a:r>
            <a:r>
              <a:rPr lang="en-US" sz="2800" b="0" i="0" dirty="0">
                <a:solidFill>
                  <a:schemeClr val="bg1">
                    <a:lumMod val="95000"/>
                  </a:schemeClr>
                </a:solidFill>
                <a:effectLst/>
                <a:latin typeface="Helvetica Neue"/>
              </a:rPr>
              <a:t> their management processes and identify gaps that lead to failure.</a:t>
            </a:r>
          </a:p>
          <a:p>
            <a:endParaRPr lang="en-US" sz="2400" dirty="0">
              <a:solidFill>
                <a:schemeClr val="bg1">
                  <a:lumMod val="95000"/>
                </a:schemeClr>
              </a:solidFill>
            </a:endParaRPr>
          </a:p>
        </p:txBody>
      </p:sp>
      <p:sp>
        <p:nvSpPr>
          <p:cNvPr id="23" name="TextBox 22">
            <a:extLst>
              <a:ext uri="{FF2B5EF4-FFF2-40B4-BE49-F238E27FC236}">
                <a16:creationId xmlns:a16="http://schemas.microsoft.com/office/drawing/2014/main" id="{068FFFB4-9642-5B90-ADEC-D2AC9893C607}"/>
              </a:ext>
            </a:extLst>
          </p:cNvPr>
          <p:cNvSpPr txBox="1"/>
          <p:nvPr/>
        </p:nvSpPr>
        <p:spPr>
          <a:xfrm>
            <a:off x="3449257" y="539609"/>
            <a:ext cx="6458674" cy="461665"/>
          </a:xfrm>
          <a:prstGeom prst="rect">
            <a:avLst/>
          </a:prstGeom>
          <a:noFill/>
        </p:spPr>
        <p:txBody>
          <a:bodyPr wrap="square" rtlCol="0">
            <a:spAutoFit/>
          </a:bodyPr>
          <a:lstStyle/>
          <a:p>
            <a:pPr algn="ctr"/>
            <a:r>
              <a:rPr lang="en-US" sz="2400" b="0" i="0" dirty="0">
                <a:solidFill>
                  <a:schemeClr val="bg1">
                    <a:lumMod val="95000"/>
                  </a:schemeClr>
                </a:solidFill>
                <a:effectLst/>
                <a:latin typeface="Helvetica Neue"/>
              </a:rPr>
              <a:t>OBSERVATIONS</a:t>
            </a:r>
          </a:p>
        </p:txBody>
      </p:sp>
    </p:spTree>
    <p:extLst>
      <p:ext uri="{BB962C8B-B14F-4D97-AF65-F5344CB8AC3E}">
        <p14:creationId xmlns:p14="http://schemas.microsoft.com/office/powerpoint/2010/main" val="41478963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77</TotalTime>
  <Words>964</Words>
  <Application>Microsoft Office PowerPoint</Application>
  <PresentationFormat>Widescreen</PresentationFormat>
  <Paragraphs>199</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-apple-system</vt:lpstr>
      <vt:lpstr>Arial</vt:lpstr>
      <vt:lpstr>Avenir Next LT Pro</vt:lpstr>
      <vt:lpstr>Bierstadt</vt:lpstr>
      <vt:lpstr>Calibri</vt:lpstr>
      <vt:lpstr>Consolas</vt:lpstr>
      <vt:lpstr>Courier New</vt:lpstr>
      <vt:lpstr>Helvetica Neue</vt:lpstr>
      <vt:lpstr>Posterama</vt:lpstr>
      <vt:lpstr>Posterama Bold</vt:lpstr>
      <vt:lpstr>Office Theme</vt:lpstr>
      <vt:lpstr>PREDICTING THE OPERATIONAL STATUS OF WATER ACCESS POINT IN TANZANIA</vt:lpstr>
      <vt:lpstr>INTRODUCTION</vt:lpstr>
      <vt:lpstr>INTRO CONTS….</vt:lpstr>
      <vt:lpstr>PROBLEM STATEMENT</vt:lpstr>
      <vt:lpstr>OBJECTIVES</vt:lpstr>
      <vt:lpstr>OBJECTIVES CONTS…</vt:lpstr>
      <vt:lpstr>DATA</vt:lpstr>
      <vt:lpstr>PowerPoint Presentation</vt:lpstr>
      <vt:lpstr>PowerPoint Presentation</vt:lpstr>
      <vt:lpstr>PowerPoint Presentation</vt:lpstr>
      <vt:lpstr>PowerPoint Presentation</vt:lpstr>
      <vt:lpstr>PowerPoint Presentation</vt:lpstr>
      <vt:lpstr>competition</vt:lpstr>
      <vt:lpstr>Growth strategy</vt:lpstr>
      <vt:lpstr>Traction</vt:lpstr>
      <vt:lpstr>Two-year action plan</vt:lpstr>
      <vt:lpstr>Meet the team</vt:lpstr>
      <vt:lpstr>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17</cp:revision>
  <dcterms:created xsi:type="dcterms:W3CDTF">2024-12-25T11:42:20Z</dcterms:created>
  <dcterms:modified xsi:type="dcterms:W3CDTF">2024-12-25T13:00:09Z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